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444" r:id="rId2"/>
    <p:sldId id="489" r:id="rId3"/>
    <p:sldId id="483" r:id="rId4"/>
    <p:sldId id="484" r:id="rId5"/>
    <p:sldId id="485" r:id="rId6"/>
    <p:sldId id="486" r:id="rId7"/>
    <p:sldId id="487" r:id="rId8"/>
    <p:sldId id="488" r:id="rId9"/>
    <p:sldId id="490" r:id="rId10"/>
    <p:sldId id="472" r:id="rId11"/>
    <p:sldId id="480" r:id="rId12"/>
    <p:sldId id="481" r:id="rId13"/>
    <p:sldId id="491" r:id="rId14"/>
    <p:sldId id="49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3399"/>
    <a:srgbClr val="FB8A19"/>
    <a:srgbClr val="61A234"/>
    <a:srgbClr val="77ED8B"/>
    <a:srgbClr val="3ACD33"/>
    <a:srgbClr val="E7B7E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5" autoAdjust="0"/>
    <p:restoredTop sz="89091" autoAdjust="0"/>
  </p:normalViewPr>
  <p:slideViewPr>
    <p:cSldViewPr>
      <p:cViewPr>
        <p:scale>
          <a:sx n="100" d="100"/>
          <a:sy n="100" d="100"/>
        </p:scale>
        <p:origin x="-132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62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F99D7-41F5-4657-BC5C-4DE08C2CB10F}" type="datetimeFigureOut">
              <a:rPr lang="en-US" smtClean="0"/>
              <a:pPr/>
              <a:t>9/9/2011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67828-A21A-4AC6-A5C5-366AC1E057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2E6F9-8E9C-4066-9BF2-D6F566752C81}" type="datetimeFigureOut">
              <a:rPr lang="en-US" smtClean="0"/>
              <a:pPr/>
              <a:t>9/9/2011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9F972C-AAE1-48BF-81FF-120664B7B9A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Choice of processing plant is driven by content of waste, its collection architecture, and the ultimate output desired from the waste</a:t>
            </a:r>
            <a:r>
              <a:rPr lang="en-US" baseline="0" dirty="0" smtClean="0"/>
              <a:t> management system.</a:t>
            </a:r>
          </a:p>
          <a:p>
            <a:r>
              <a:rPr lang="en-US" baseline="0" dirty="0" err="1" smtClean="0"/>
              <a:t>Eg</a:t>
            </a:r>
            <a:r>
              <a:rPr lang="en-US" baseline="0" dirty="0" smtClean="0"/>
              <a:t>. Waste sorted at the source results in less requirement for sorting, thereby making materials recovery more attractive</a:t>
            </a:r>
          </a:p>
          <a:p>
            <a:r>
              <a:rPr lang="en-US" baseline="0" dirty="0" err="1" smtClean="0"/>
              <a:t>Eg</a:t>
            </a:r>
            <a:r>
              <a:rPr lang="en-US" baseline="0" dirty="0" smtClean="0"/>
              <a:t>. Composting requires organic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Waste Management System Form Set consists of Waste Management Mode and Waste Collection Network.</a:t>
            </a:r>
            <a:br>
              <a:rPr lang="en-US" dirty="0" smtClean="0"/>
            </a:br>
            <a:r>
              <a:rPr lang="en-US" dirty="0" smtClean="0"/>
              <a:t>            Waste Management Mode exhibits WM Mode Attribute.</a:t>
            </a:r>
            <a:br>
              <a:rPr lang="en-US" dirty="0" smtClean="0"/>
            </a:br>
            <a:r>
              <a:rPr lang="en-US" dirty="0" smtClean="0"/>
              <a:t>            Waste Collection Network exhibits WC Network Attribute.</a:t>
            </a:r>
            <a:br>
              <a:rPr lang="en-US" dirty="0" smtClean="0"/>
            </a:br>
            <a:r>
              <a:rPr lang="en-US" dirty="0" smtClean="0"/>
              <a:t>                        WC Network Attribute and Waste Management Mode are equivalent.</a:t>
            </a:r>
            <a:br>
              <a:rPr lang="en-US" dirty="0" smtClean="0"/>
            </a:br>
            <a:r>
              <a:rPr lang="en-US" dirty="0" smtClean="0"/>
              <a:t>            Waste Collection Network and Waste Management Mode are equivalent.</a:t>
            </a:r>
            <a:br>
              <a:rPr lang="en-US" dirty="0" smtClean="0"/>
            </a:br>
            <a:r>
              <a:rPr lang="en-US" dirty="0" smtClean="0"/>
              <a:t>            Waste Collection Network and WM Mode Attribute are equivalent.</a:t>
            </a:r>
            <a:br>
              <a:rPr lang="en-US" dirty="0" smtClean="0"/>
            </a:br>
            <a:r>
              <a:rPr lang="en-US" dirty="0" smtClean="0"/>
              <a:t>Synthesis consists of Mode Synthesis and Network Synthesis.</a:t>
            </a:r>
            <a:br>
              <a:rPr lang="en-US" dirty="0" smtClean="0"/>
            </a:br>
            <a:r>
              <a:rPr lang="en-US" dirty="0" smtClean="0"/>
              <a:t>            Mode Synthesis yields Waste Management Mode.</a:t>
            </a:r>
            <a:br>
              <a:rPr lang="en-US" dirty="0" smtClean="0"/>
            </a:br>
            <a:r>
              <a:rPr lang="en-US" dirty="0" smtClean="0"/>
              <a:t>            Network Synthesis yields Waste Collection Network.</a:t>
            </a:r>
            <a:br>
              <a:rPr lang="en-US" dirty="0" smtClean="0"/>
            </a:br>
            <a:r>
              <a:rPr lang="en-US" dirty="0" smtClean="0"/>
              <a:t>Synthesis yields Waste Management System Form Set.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these processes are heavily reliant on the collection architecture, the waste content and the target output</a:t>
            </a:r>
          </a:p>
          <a:p>
            <a:r>
              <a:rPr lang="en-US" baseline="0" dirty="0" smtClean="0"/>
              <a:t>Examples for target output include PPDF or recycled plastic and paper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Listed to the right are some of the fixed parameters which drive the performance of each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9F972C-AAE1-48BF-81FF-120664B7B9A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wmf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 rot="5400000">
            <a:off x="-2634457" y="2634457"/>
            <a:ext cx="6869113" cy="160020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3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8488" y="6400800"/>
            <a:ext cx="5445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6389688"/>
            <a:ext cx="21336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ESD_logo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6402388"/>
            <a:ext cx="16002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1295400"/>
            <a:ext cx="7543800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00200" y="0"/>
            <a:ext cx="7543800" cy="9144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914400"/>
            <a:ext cx="6400800" cy="685800"/>
          </a:xfrm>
        </p:spPr>
        <p:txBody>
          <a:bodyPr/>
          <a:lstStyle>
            <a:lvl1pPr marL="0" indent="0">
              <a:buFontTx/>
              <a:buNone/>
              <a:defRPr sz="14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0"/>
            <a:ext cx="1771650" cy="61261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0"/>
            <a:ext cx="5162550" cy="6126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600200"/>
            <a:ext cx="3009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600200"/>
            <a:ext cx="30099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00200" y="0"/>
            <a:ext cx="7086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3200" y="1341438"/>
            <a:ext cx="5334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0"/>
            <a:endParaRPr lang="en-US" smtClean="0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338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C4195C7-D7A1-4619-93E6-1BA43FC132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 rot="5400000">
            <a:off x="-2634457" y="2634457"/>
            <a:ext cx="6869113" cy="1600200"/>
          </a:xfrm>
          <a:prstGeom prst="rect">
            <a:avLst/>
          </a:prstGeom>
          <a:solidFill>
            <a:srgbClr val="96969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76200" y="762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MASDAR CITY</a:t>
            </a:r>
            <a:r>
              <a:rPr lang="en-US" sz="2400">
                <a:solidFill>
                  <a:srgbClr val="EAEAEA"/>
                </a:solidFill>
              </a:rPr>
              <a:t> </a:t>
            </a:r>
          </a:p>
        </p:txBody>
      </p:sp>
      <p:pic>
        <p:nvPicPr>
          <p:cNvPr id="2" name="Picture 4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98488" y="6400800"/>
            <a:ext cx="54451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81800" y="6389688"/>
            <a:ext cx="2133600" cy="39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8" descr="ESD_logo.eps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52600" y="6402388"/>
            <a:ext cx="1600200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6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9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1600200" y="152400"/>
            <a:ext cx="3200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1" dirty="0" smtClean="0">
                <a:latin typeface="Candara" pitchFamily="34" charset="0"/>
                <a:cs typeface="+mn-cs"/>
              </a:rPr>
              <a:t>Waste Management System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dirty="0" smtClean="0">
                <a:latin typeface="Candara" pitchFamily="34" charset="0"/>
              </a:rPr>
              <a:t>September</a:t>
            </a:r>
            <a:r>
              <a:rPr lang="en-US" sz="1400" dirty="0" smtClean="0">
                <a:latin typeface="Candara" pitchFamily="34" charset="0"/>
              </a:rPr>
              <a:t> </a:t>
            </a:r>
            <a:r>
              <a:rPr lang="en-US" sz="1400" dirty="0" smtClean="0">
                <a:latin typeface="Candara" pitchFamily="34" charset="0"/>
              </a:rPr>
              <a:t>9</a:t>
            </a:r>
            <a:r>
              <a:rPr lang="en-US" sz="1400" baseline="30000" dirty="0" smtClean="0">
                <a:latin typeface="Candara" pitchFamily="34" charset="0"/>
              </a:rPr>
              <a:t>th</a:t>
            </a:r>
            <a:r>
              <a:rPr lang="en-US" sz="1400" dirty="0" smtClean="0">
                <a:latin typeface="Candara" pitchFamily="34" charset="0"/>
              </a:rPr>
              <a:t> 2011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400" dirty="0" smtClean="0">
                <a:latin typeface="Candara" pitchFamily="34" charset="0"/>
                <a:cs typeface="+mn-cs"/>
              </a:rPr>
              <a:t>Sydney Do</a:t>
            </a:r>
            <a:endParaRPr lang="en-US" sz="1400" dirty="0">
              <a:latin typeface="Candar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MRF Sorting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726043"/>
            <a:ext cx="7391400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1600" b="1" dirty="0" smtClean="0"/>
              <a:t>Determine input MRF Waste Stream based on: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Waste input and waste collection for residential (both </a:t>
            </a:r>
            <a:r>
              <a:rPr lang="en-US" sz="1600" dirty="0" err="1" smtClean="0"/>
              <a:t>kerbside</a:t>
            </a:r>
            <a:r>
              <a:rPr lang="en-US" sz="1600" dirty="0" smtClean="0"/>
              <a:t> and materials banks) and commercial sources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Contamination rates, both from organic and “other” sources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Note that stream is divided into the defined categories of waste (</a:t>
            </a:r>
            <a:r>
              <a:rPr lang="en-US" sz="1600" dirty="0" err="1" smtClean="0"/>
              <a:t>ie</a:t>
            </a:r>
            <a:r>
              <a:rPr lang="en-US" sz="1600" dirty="0" smtClean="0"/>
              <a:t>. </a:t>
            </a:r>
            <a:r>
              <a:rPr lang="en-US" sz="1600" b="1" dirty="0" smtClean="0"/>
              <a:t>paper, glass, ferrous metals, non-ferrous metals, film plastic, rigid plastic, textiles, organics, other</a:t>
            </a:r>
            <a:r>
              <a:rPr lang="en-US" sz="1600" dirty="0" smtClean="0"/>
              <a:t>)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Determine residue based on contamination rates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Determine resulting MRF output based on difference between input and residue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4. 	User has option to determine the destination for outputs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For glass, metal, textiles – either recycle or landfill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For paper and plastic – either recycle, burn for energy recovery, or landfill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5.	User can determine whether residue post-sorting is either incinerated or </a:t>
            </a:r>
            <a:r>
              <a:rPr lang="en-US" sz="1600" b="1" dirty="0" err="1" smtClean="0"/>
              <a:t>landfilled</a:t>
            </a:r>
            <a:endParaRPr lang="en-US" sz="1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RDF Sorting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726043"/>
            <a:ext cx="7391400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For both Coarse RDF (</a:t>
            </a:r>
            <a:r>
              <a:rPr lang="en-US" sz="1600" b="1" dirty="0" err="1" smtClean="0"/>
              <a:t>cRDF</a:t>
            </a:r>
            <a:r>
              <a:rPr lang="en-US" sz="1600" b="1" dirty="0" smtClean="0"/>
              <a:t>) and </a:t>
            </a:r>
            <a:r>
              <a:rPr lang="en-US" sz="1600" b="1" dirty="0" err="1" smtClean="0"/>
              <a:t>Densified</a:t>
            </a:r>
            <a:r>
              <a:rPr lang="en-US" sz="1600" b="1" dirty="0" smtClean="0"/>
              <a:t> RDF (</a:t>
            </a:r>
            <a:r>
              <a:rPr lang="en-US" sz="1600" b="1" dirty="0" err="1" smtClean="0"/>
              <a:t>dRDF</a:t>
            </a:r>
            <a:r>
              <a:rPr lang="en-US" sz="1600" b="1" dirty="0" smtClean="0"/>
              <a:t>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1600" b="1" dirty="0" smtClean="0"/>
              <a:t>Determine </a:t>
            </a:r>
            <a:r>
              <a:rPr lang="en-US" sz="1600" b="1" dirty="0" err="1" smtClean="0"/>
              <a:t>restwaste</a:t>
            </a:r>
            <a:r>
              <a:rPr lang="en-US" sz="1600" b="1" dirty="0" smtClean="0"/>
              <a:t> available to c/d-RDF sorting: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Based on combined residential and commercial </a:t>
            </a:r>
            <a:r>
              <a:rPr lang="en-US" sz="1600" dirty="0" err="1" smtClean="0"/>
              <a:t>restwaste</a:t>
            </a:r>
            <a:r>
              <a:rPr lang="en-US" sz="1600" dirty="0" smtClean="0"/>
              <a:t>, % of waste rejected due to lack of capability of plant (2% default value), and % of waste considered to be rogue items which cannot be treated (2% default value)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User chooses % of </a:t>
            </a:r>
            <a:r>
              <a:rPr lang="en-US" sz="1600" b="1" dirty="0" err="1" smtClean="0"/>
              <a:t>restwaste</a:t>
            </a:r>
            <a:r>
              <a:rPr lang="en-US" sz="1600" b="1" dirty="0" smtClean="0"/>
              <a:t> dedicated to developing c/d-RDF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Amount of c/d-RDF based on published content: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endParaRPr lang="en-US" sz="1600" b="1" dirty="0" smtClean="0"/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endParaRPr lang="en-US" sz="1600" b="1" dirty="0" smtClean="0"/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</a:pPr>
            <a:endParaRPr lang="en-US" sz="1600" b="1" dirty="0" smtClean="0"/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</a:pPr>
            <a:endParaRPr lang="en-US" sz="1600" b="1" dirty="0" smtClean="0"/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</a:pPr>
            <a:endParaRPr lang="en-US" sz="1600" b="1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 startAt="4"/>
            </a:pPr>
            <a:r>
              <a:rPr lang="en-US" sz="1600" b="1" dirty="0" smtClean="0"/>
              <a:t>User has option to determine % of fines that are biologically treated vs being sent to landfill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 startAt="4"/>
            </a:pPr>
            <a:r>
              <a:rPr lang="en-US" sz="1600" b="1" dirty="0" smtClean="0"/>
              <a:t>User inputs energy requirements for RDF production (energy bookkeeping), transportation distance to landfill/biological treatment plant (emissions bookkeeping), and costs of processing and of market value of recovered metals (cost bookkeeping)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73730" y="2764466"/>
          <a:ext cx="7381554" cy="16828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9976"/>
                <a:gridCol w="544987"/>
                <a:gridCol w="544987"/>
                <a:gridCol w="920115"/>
                <a:gridCol w="880428"/>
                <a:gridCol w="753428"/>
                <a:gridCol w="793115"/>
                <a:gridCol w="554990"/>
                <a:gridCol w="613728"/>
                <a:gridCol w="685800"/>
              </a:tblGrid>
              <a:tr h="228600">
                <a:tc gridSpan="10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Process </a:t>
                      </a:r>
                      <a:r>
                        <a:rPr lang="en-US" sz="1100" u="none" strike="noStrike" dirty="0" smtClean="0"/>
                        <a:t>Outputs for </a:t>
                      </a:r>
                      <a:r>
                        <a:rPr lang="en-US" sz="1100" u="none" strike="noStrike" dirty="0" err="1" smtClean="0"/>
                        <a:t>cRDF</a:t>
                      </a:r>
                      <a:r>
                        <a:rPr lang="en-US" sz="1100" u="none" strike="noStrike" dirty="0" smtClean="0"/>
                        <a:t> </a:t>
                      </a:r>
                      <a:r>
                        <a:rPr lang="en-US" sz="1100" u="none" strike="noStrike" dirty="0"/>
                        <a:t>(Table 18.6 of </a:t>
                      </a:r>
                      <a:r>
                        <a:rPr lang="en-US" sz="1100" u="none" strike="noStrike" dirty="0" smtClean="0"/>
                        <a:t>Textbook) Source</a:t>
                      </a:r>
                      <a:r>
                        <a:rPr lang="en-US" sz="1100" u="none" strike="noStrike" dirty="0"/>
                        <a:t>: ETSU (1992;1993b)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012" marR="7012" marT="70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Paper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Glass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Ferrous Metal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Non-fe Metal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Film Plastic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Rigid Plastic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Textiles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Organics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/>
                        <a:t>Other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Fuel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89.5%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28.7%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7.6%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31.5%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83.6%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89.3%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80.7%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42.7%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36.5%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Ferrous Metal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86.7%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Non-fe Metal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50.0%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Fines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8.8%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70.5%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17.1%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4.5%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8.8%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4.1%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56.2%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61.5%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Residue (%)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11.9%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14.4%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0.5%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  <a:tr h="14898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/>
                        <a:t>Total (%)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100.0%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/>
                        <a:t>100.0%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/>
                        <a:t>100.0%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5720" marR="45720" marT="7012" marB="9144" anchor="b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2400" y="2514600"/>
            <a:ext cx="10935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RDF content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400" y="2895600"/>
            <a:ext cx="1447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Can be further extracted </a:t>
            </a:r>
          </a:p>
          <a:p>
            <a:r>
              <a:rPr lang="en-US" sz="1400" b="1" dirty="0" smtClean="0"/>
              <a:t>for recycling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52400" y="3680936"/>
            <a:ext cx="144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Can either be biologically treated or </a:t>
            </a:r>
            <a:r>
              <a:rPr lang="en-US" sz="1400" b="1" dirty="0" err="1" smtClean="0"/>
              <a:t>landfilled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295400" y="2743200"/>
            <a:ext cx="533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43000" y="3352800"/>
            <a:ext cx="533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43000" y="4038600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43000" y="3352800"/>
            <a:ext cx="5334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43000" y="4038600"/>
            <a:ext cx="5334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Biological Treatment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457200"/>
            <a:ext cx="7543800" cy="64325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1600" b="1" dirty="0" smtClean="0"/>
              <a:t>Determine biological stream input based on: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Waste input from </a:t>
            </a:r>
            <a:r>
              <a:rPr lang="en-US" sz="1600" dirty="0" err="1" smtClean="0"/>
              <a:t>biowaste</a:t>
            </a:r>
            <a:r>
              <a:rPr lang="en-US" sz="1600" dirty="0" smtClean="0"/>
              <a:t> bins/bags and waste collection for residential (both </a:t>
            </a:r>
            <a:r>
              <a:rPr lang="en-US" sz="1600" dirty="0" err="1" smtClean="0"/>
              <a:t>kerbside</a:t>
            </a:r>
            <a:r>
              <a:rPr lang="en-US" sz="1600" dirty="0" smtClean="0"/>
              <a:t> and materials banks) and commercial sources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Plastic contamination rates from </a:t>
            </a:r>
            <a:r>
              <a:rPr lang="en-US" sz="1600" dirty="0" err="1" smtClean="0"/>
              <a:t>biowaste</a:t>
            </a:r>
            <a:r>
              <a:rPr lang="en-US" sz="1600" dirty="0" smtClean="0"/>
              <a:t> bins/bags (default value of 5%)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Fines and residues from c/d-RDF sorting process and amount user specified to be diverted to biological treatment (see previous slide)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In addition, a % of the </a:t>
            </a:r>
            <a:r>
              <a:rPr lang="en-US" sz="1600" b="1" dirty="0" err="1" smtClean="0"/>
              <a:t>restwaste</a:t>
            </a:r>
            <a:r>
              <a:rPr lang="en-US" sz="1600" b="1" dirty="0" smtClean="0"/>
              <a:t> stream can be added to the biological waste stream. This is user defined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Total Material Available for Biological Treatment is then calculated by summing the material available from </a:t>
            </a:r>
            <a:r>
              <a:rPr lang="en-US" sz="1600" b="1" dirty="0" err="1" smtClean="0"/>
              <a:t>biowaste</a:t>
            </a:r>
            <a:r>
              <a:rPr lang="en-US" sz="1600" b="1" dirty="0" smtClean="0"/>
              <a:t> bags/bins, c/d-RDF fines and residues, and </a:t>
            </a:r>
            <a:r>
              <a:rPr lang="en-US" sz="1600" b="1" dirty="0" err="1" smtClean="0"/>
              <a:t>restwaste</a:t>
            </a:r>
            <a:endParaRPr lang="en-US" sz="1600" b="1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4. 	User has option to determine the proportion of each type of biological treatment employed: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Composting (aerobic digestion)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err="1" smtClean="0"/>
              <a:t>Biogasification</a:t>
            </a:r>
            <a:r>
              <a:rPr lang="en-US" sz="1600" dirty="0" smtClean="0"/>
              <a:t> (anaerobic digestion)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Remainder (if any) is assumed to go to </a:t>
            </a:r>
            <a:r>
              <a:rPr lang="en-US" sz="1600" dirty="0" err="1" smtClean="0"/>
              <a:t>landill</a:t>
            </a:r>
            <a:endParaRPr lang="en-US" sz="1600" dirty="0" smtClean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5. </a:t>
            </a:r>
            <a:r>
              <a:rPr lang="en-US" sz="1600" b="1" dirty="0" smtClean="0"/>
              <a:t>	</a:t>
            </a:r>
            <a:r>
              <a:rPr lang="en-US" sz="1600" b="1" dirty="0" smtClean="0"/>
              <a:t>Amount of compost and biogas produced is based paper and organic fraction of input stream:</a:t>
            </a:r>
            <a:endParaRPr lang="en-US" sz="1600" b="1" dirty="0" smtClean="0"/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(Paper + organic input) * biological process mass loss %</a:t>
            </a:r>
          </a:p>
          <a:p>
            <a:pPr marL="1200150" lvl="2" indent="-171450"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</a:pPr>
            <a:r>
              <a:rPr lang="en-US" sz="1600" dirty="0" smtClean="0"/>
              <a:t>Composting % mass loss is assumed to be 50%</a:t>
            </a:r>
          </a:p>
          <a:p>
            <a:pPr marL="1200150" lvl="2" indent="-171450">
              <a:spcBef>
                <a:spcPts val="100"/>
              </a:spcBef>
              <a:spcAft>
                <a:spcPts val="100"/>
              </a:spcAft>
              <a:buFont typeface="Arial" pitchFamily="34" charset="0"/>
              <a:buChar char="•"/>
            </a:pPr>
            <a:r>
              <a:rPr lang="en-US" sz="1600" dirty="0" smtClean="0"/>
              <a:t>Biogasification % mass loss is assumed to be 60% (higher due to need to press and digest material to remove excess moisture prior to composting</a:t>
            </a:r>
            <a:r>
              <a:rPr lang="en-US" sz="16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Thermal Treatment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457200"/>
            <a:ext cx="7543800" cy="38933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en-US" sz="1600" b="1" dirty="0" smtClean="0"/>
              <a:t>Determine thermal stream input based on: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err="1" smtClean="0"/>
              <a:t>Restwaste</a:t>
            </a:r>
            <a:r>
              <a:rPr lang="en-US" sz="1600" dirty="0" smtClean="0"/>
              <a:t> from sorting sent for thermal treatment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Residues from MRF and biological treatment sent for thermal treatment</a:t>
            </a:r>
          </a:p>
          <a:p>
            <a:pPr marL="7445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RDF and PPDF extracted from sorting</a:t>
            </a:r>
            <a:endParaRPr lang="en-US" sz="1600" dirty="0" smtClean="0"/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  <a:buAutoNum type="arabicPeriod" startAt="2"/>
            </a:pPr>
            <a:r>
              <a:rPr lang="en-US" sz="1600" b="1" dirty="0" smtClean="0"/>
              <a:t>Energy output calculated based on amount of each waste fraction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Uses fixed values for:</a:t>
            </a:r>
          </a:p>
          <a:p>
            <a:pPr marL="12017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Caloric content</a:t>
            </a:r>
          </a:p>
          <a:p>
            <a:pPr marL="12017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Non-hazardous and hazardous residue content</a:t>
            </a:r>
          </a:p>
          <a:p>
            <a:pPr marL="1201738" lvl="1" indent="-16986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Ferrous metal fraction</a:t>
            </a:r>
          </a:p>
          <a:p>
            <a:pPr marL="744538" indent="-169863">
              <a:spcBef>
                <a:spcPts val="300"/>
              </a:spcBef>
              <a:spcAft>
                <a:spcPts val="300"/>
              </a:spcAft>
            </a:pPr>
            <a:r>
              <a:rPr lang="en-US" sz="1600" dirty="0" smtClean="0"/>
              <a:t>	of each waste fraction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3.	Same concept employed for PPDF and RDF burning</a:t>
            </a:r>
          </a:p>
          <a:p>
            <a:pPr marL="342900" lvl="1" indent="-342900">
              <a:spcBef>
                <a:spcPts val="300"/>
              </a:spcBef>
              <a:spcAft>
                <a:spcPts val="300"/>
              </a:spcAft>
            </a:pPr>
            <a:r>
              <a:rPr lang="en-US" sz="1600" b="1" dirty="0" smtClean="0"/>
              <a:t>		</a:t>
            </a:r>
            <a:endParaRPr lang="en-US" sz="16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4038600"/>
          <a:ext cx="7619999" cy="26632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0846"/>
                <a:gridCol w="468622"/>
                <a:gridCol w="771275"/>
                <a:gridCol w="761512"/>
                <a:gridCol w="771275"/>
                <a:gridCol w="598470"/>
                <a:gridCol w="609600"/>
                <a:gridCol w="609600"/>
                <a:gridCol w="685800"/>
                <a:gridCol w="457200"/>
                <a:gridCol w="685799"/>
              </a:tblGrid>
              <a:tr h="314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/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Paper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Glass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Ferrous Metal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Non -</a:t>
                      </a:r>
                      <a:r>
                        <a:rPr lang="en-US" sz="1200" b="1" u="none" strike="noStrike" dirty="0" err="1"/>
                        <a:t>fe</a:t>
                      </a:r>
                      <a:r>
                        <a:rPr lang="en-US" sz="1200" b="1" u="none" strike="noStrike" dirty="0"/>
                        <a:t> Metal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Film Plastic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Rigid Plastic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Textiles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Organics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Other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Compost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</a:tr>
              <a:tr h="314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/>
                        <a:t>Cal value (GJ/tonne)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10.5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-0.5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-0.5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-0.5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13.5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3.7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7.4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</a:tr>
              <a:tr h="159180">
                <a:tc gridSpan="11">
                  <a:txBody>
                    <a:bodyPr/>
                    <a:lstStyle/>
                    <a:p>
                      <a:pPr algn="l" fontAlgn="b"/>
                      <a:r>
                        <a:rPr lang="en-US" sz="1200" b="1" u="sng" strike="noStrike" dirty="0"/>
                        <a:t>Solid Residues</a:t>
                      </a:r>
                      <a:endParaRPr lang="en-US" sz="1200" b="1" i="0" u="sng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699" marR="4699" marT="469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699" marR="4699" marT="469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699" marR="4699" marT="469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699" marR="4699" marT="4699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4699" marR="4699" marT="46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4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(</a:t>
                      </a:r>
                      <a:r>
                        <a:rPr lang="en-US" sz="1200" b="1" u="none" strike="noStrike" dirty="0" err="1"/>
                        <a:t>tonnes</a:t>
                      </a:r>
                      <a:r>
                        <a:rPr lang="en-US" sz="1200" b="1" u="none" strike="noStrike" dirty="0"/>
                        <a:t>/</a:t>
                      </a:r>
                      <a:r>
                        <a:rPr lang="en-US" sz="1200" b="1" u="none" strike="noStrike" dirty="0" err="1"/>
                        <a:t>tonne</a:t>
                      </a:r>
                      <a:r>
                        <a:rPr lang="en-US" sz="1200" b="1" u="none" strike="noStrike" dirty="0"/>
                        <a:t> input)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Paper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Glass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Ferrous Metal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Non -</a:t>
                      </a:r>
                      <a:r>
                        <a:rPr lang="en-US" sz="1200" b="1" u="none" strike="noStrike" dirty="0" err="1"/>
                        <a:t>fe</a:t>
                      </a:r>
                      <a:r>
                        <a:rPr lang="en-US" sz="1200" b="1" u="none" strike="noStrike" dirty="0"/>
                        <a:t> Metal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Film Plastic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Rigid Plastic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Textiles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Organics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Other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Compost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</a:tr>
              <a:tr h="314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/>
                        <a:t>Hazardous*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/>
                        <a:t>0.032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</a:tr>
              <a:tr h="314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/>
                        <a:t>Non-hazardous**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/>
                        <a:t>0.9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0.077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/>
                        <a:t>0.154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</a:tr>
              <a:tr h="587604">
                <a:tc gridSpan="11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/>
                        <a:t>*Includes fly ash, filter dust, and gas cleaning </a:t>
                      </a:r>
                      <a:r>
                        <a:rPr lang="en-US" sz="1200" u="none" strike="noStrike" dirty="0" smtClean="0"/>
                        <a:t>residues. This assumes </a:t>
                      </a:r>
                      <a:r>
                        <a:rPr lang="en-US" sz="1200" u="none" strike="noStrike" dirty="0"/>
                        <a:t>that for each </a:t>
                      </a:r>
                      <a:r>
                        <a:rPr lang="en-US" sz="1200" u="none" strike="noStrike" dirty="0" err="1"/>
                        <a:t>tonne</a:t>
                      </a:r>
                      <a:r>
                        <a:rPr lang="en-US" sz="1200" u="none" strike="noStrike" dirty="0"/>
                        <a:t> of MSW incinerated, 20kg of filter dust and 12kg of </a:t>
                      </a:r>
                      <a:r>
                        <a:rPr lang="en-US" sz="1200" u="none" strike="noStrike" dirty="0" smtClean="0"/>
                        <a:t>sludge </a:t>
                      </a:r>
                      <a:r>
                        <a:rPr lang="en-US" sz="1200" u="none" strike="noStrike" dirty="0"/>
                        <a:t>residues from the gas-scrubbing system are produced (their sum is 32kg/T)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l" fontAlgn="b"/>
                      <a:r>
                        <a:rPr lang="en-US" sz="1200" u="none" strike="noStrike" dirty="0"/>
                        <a:t>** From bottom </a:t>
                      </a:r>
                      <a:r>
                        <a:rPr lang="en-US" sz="1200" u="none" strike="noStrike" dirty="0" smtClean="0"/>
                        <a:t>ash</a:t>
                      </a:r>
                    </a:p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REF: </a:t>
                      </a:r>
                      <a:r>
                        <a:rPr lang="en-US" sz="1200" dirty="0" smtClean="0"/>
                        <a:t>Barton J., 1986, "The Application of Mechanical Sorting Technology in Waste Reclamation: Options and Constraints"</a:t>
                      </a:r>
                    </a:p>
                  </a:txBody>
                  <a:tcPr marL="27432" marR="27432" marT="4699" marB="0" anchor="b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1600200" y="329625"/>
            <a:ext cx="5105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Candara" pitchFamily="34" charset="0"/>
                <a:cs typeface="+mn-cs"/>
              </a:rPr>
              <a:t>Code Demonstration</a:t>
            </a:r>
            <a:endParaRPr lang="en-US" sz="3200" b="1" dirty="0" smtClean="0">
              <a:latin typeface="Candar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1600200" y="152400"/>
            <a:ext cx="320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Candara" pitchFamily="34" charset="0"/>
                <a:cs typeface="+mn-cs"/>
              </a:rPr>
              <a:t>Decomposition</a:t>
            </a:r>
            <a:endParaRPr lang="en-US" sz="3200" b="1" dirty="0" smtClean="0">
              <a:latin typeface="Candar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 smtClean="0"/>
              <a:t>Masdar</a:t>
            </a:r>
            <a:r>
              <a:rPr lang="en-US" sz="2400" b="1" dirty="0" smtClean="0"/>
              <a:t> Waste Management System (WMS) Summary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00200" y="4876800"/>
            <a:ext cx="7543800" cy="19697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Architecture is based on treating three broad classifications of waste</a:t>
            </a:r>
          </a:p>
          <a:p>
            <a:pPr lvl="1" indent="-223838">
              <a:buFontTx/>
              <a:buChar char="-"/>
            </a:pPr>
            <a:r>
              <a:rPr lang="en-US" sz="2000" dirty="0" smtClean="0"/>
              <a:t>Wet Recyclables, Dry Recyclables, and Non-Recyclables and Hazardous Waste</a:t>
            </a:r>
          </a:p>
          <a:p>
            <a:pPr marL="233363" indent="-233363">
              <a:buFont typeface="Arial" pitchFamily="34" charset="0"/>
              <a:buChar char="•"/>
            </a:pPr>
            <a:r>
              <a:rPr lang="en-US" sz="2000" dirty="0" smtClean="0"/>
              <a:t>Choice of Waste Management Process is driven by:</a:t>
            </a:r>
          </a:p>
          <a:p>
            <a:pPr marL="457200" indent="-223838">
              <a:buFontTx/>
              <a:buChar char="-"/>
            </a:pPr>
            <a:r>
              <a:rPr lang="en-US" dirty="0" smtClean="0"/>
              <a:t>Waste content and its collection architecture (degree of pre-sorting)</a:t>
            </a:r>
          </a:p>
          <a:p>
            <a:pPr marL="457200" indent="-223838">
              <a:buFontTx/>
              <a:buChar char="-"/>
            </a:pPr>
            <a:r>
              <a:rPr lang="en-US" dirty="0" smtClean="0"/>
              <a:t>Desired products of waste management process</a:t>
            </a:r>
            <a:r>
              <a:rPr lang="en-US" sz="2400" b="1" dirty="0" smtClean="0"/>
              <a:t> </a:t>
            </a:r>
            <a:endParaRPr lang="en-US" sz="24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t="5053"/>
          <a:stretch>
            <a:fillRect/>
          </a:stretch>
        </p:blipFill>
        <p:spPr bwMode="auto">
          <a:xfrm>
            <a:off x="762000" y="609600"/>
            <a:ext cx="82296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 rot="3535059">
            <a:off x="5210253" y="1808297"/>
            <a:ext cx="1371600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Dry Recyclables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609600"/>
            <a:ext cx="1447800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Wet Recyclables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 rot="4578158">
            <a:off x="4748928" y="2558882"/>
            <a:ext cx="1600200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Non- Recyclables &amp; Hazardous Waste</a:t>
            </a:r>
            <a:endParaRPr lang="en-US" sz="1400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562600" y="1066800"/>
            <a:ext cx="762000" cy="158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5218906" y="1791494"/>
            <a:ext cx="1220788" cy="6858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H="1">
            <a:off x="4609306" y="2629694"/>
            <a:ext cx="2363788" cy="6096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18954" t="8704" r="2614" b="12379"/>
          <a:stretch>
            <a:fillRect/>
          </a:stretch>
        </p:blipFill>
        <p:spPr bwMode="auto">
          <a:xfrm>
            <a:off x="4572000" y="2819400"/>
            <a:ext cx="4572000" cy="38862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Rounded Rectangle 9"/>
          <p:cNvSpPr/>
          <p:nvPr/>
        </p:nvSpPr>
        <p:spPr>
          <a:xfrm>
            <a:off x="6934200" y="5257800"/>
            <a:ext cx="1447800" cy="22860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086600" cy="685800"/>
          </a:xfrm>
        </p:spPr>
        <p:txBody>
          <a:bodyPr/>
          <a:lstStyle/>
          <a:p>
            <a:r>
              <a:rPr lang="en-US" sz="2400" b="1" dirty="0" err="1" smtClean="0"/>
              <a:t>Masdar</a:t>
            </a:r>
            <a:r>
              <a:rPr lang="en-US" sz="2400" b="1" dirty="0" smtClean="0"/>
              <a:t> Waste Management System Summary (Cont)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600200" y="685800"/>
            <a:ext cx="7543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For the case of </a:t>
            </a:r>
            <a:r>
              <a:rPr lang="en-US" sz="2000" b="1" dirty="0" err="1" smtClean="0"/>
              <a:t>Masdar</a:t>
            </a:r>
            <a:r>
              <a:rPr lang="en-US" sz="2000" b="1" dirty="0" smtClean="0"/>
              <a:t>, all waste management will be located within the Waste Centre and the Waste to Energy Facility</a:t>
            </a:r>
          </a:p>
          <a:p>
            <a:pPr marL="690563" lvl="1" indent="-233363">
              <a:buFont typeface="Arial" pitchFamily="34" charset="0"/>
              <a:buChar char="•"/>
            </a:pPr>
            <a:r>
              <a:rPr lang="en-US" dirty="0" smtClean="0"/>
              <a:t>Materials Recovery Facility (MRF Plant) – Sorting for recoverable materials (recyclables), refuse derived fuel (RDF), and paper and plastic derived fuel (PPDF)</a:t>
            </a:r>
          </a:p>
          <a:p>
            <a:pPr marL="690563" lvl="1" indent="-233363">
              <a:buFont typeface="Arial" pitchFamily="34" charset="0"/>
              <a:buChar char="•"/>
            </a:pPr>
            <a:r>
              <a:rPr lang="en-US" dirty="0" smtClean="0"/>
              <a:t>Biological treatment (</a:t>
            </a:r>
            <a:r>
              <a:rPr lang="en-US" dirty="0" smtClean="0"/>
              <a:t>composting </a:t>
            </a:r>
            <a:r>
              <a:rPr lang="en-US" dirty="0" smtClean="0"/>
              <a:t>and biogasification)</a:t>
            </a:r>
          </a:p>
          <a:p>
            <a:pPr marL="690563" lvl="1" indent="-233363">
              <a:buFont typeface="Arial" pitchFamily="34" charset="0"/>
              <a:buChar char="•"/>
            </a:pPr>
            <a:r>
              <a:rPr lang="en-US" dirty="0" smtClean="0"/>
              <a:t>Thermal treatment (burning non-recyclable waste, RDF, and PPDF to recover energy)</a:t>
            </a:r>
          </a:p>
          <a:p>
            <a:pPr marL="233363" indent="-233363">
              <a:buFont typeface="Arial" pitchFamily="34" charset="0"/>
              <a:buChar char="•"/>
            </a:pPr>
            <a:endParaRPr lang="en-US" sz="2000" dirty="0" smtClean="0"/>
          </a:p>
          <a:p>
            <a:pPr marL="233363" indent="-233363">
              <a:buFont typeface="Arial" pitchFamily="34" charset="0"/>
              <a:buChar char="•"/>
            </a:pPr>
            <a:r>
              <a:rPr lang="en-US" sz="2000" b="1" dirty="0" smtClean="0"/>
              <a:t>Only spatial component</a:t>
            </a:r>
            <a:br>
              <a:rPr lang="en-US" sz="2000" b="1" dirty="0" smtClean="0"/>
            </a:br>
            <a:r>
              <a:rPr lang="en-US" sz="2000" b="1" dirty="0" smtClean="0"/>
              <a:t>of waste management </a:t>
            </a:r>
            <a:br>
              <a:rPr lang="en-US" sz="2000" b="1" dirty="0" smtClean="0"/>
            </a:br>
            <a:r>
              <a:rPr lang="en-US" sz="2000" b="1" dirty="0" smtClean="0"/>
              <a:t>system modeling occurs </a:t>
            </a:r>
            <a:br>
              <a:rPr lang="en-US" sz="2000" b="1" dirty="0" smtClean="0"/>
            </a:br>
            <a:r>
              <a:rPr lang="en-US" sz="2000" b="1" dirty="0" smtClean="0"/>
              <a:t>with the collection of </a:t>
            </a:r>
            <a:br>
              <a:rPr lang="en-US" sz="2000" b="1" dirty="0" smtClean="0"/>
            </a:br>
            <a:r>
              <a:rPr lang="en-US" sz="2000" b="1" dirty="0" smtClean="0"/>
              <a:t>waste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086600" cy="685800"/>
          </a:xfrm>
        </p:spPr>
        <p:txBody>
          <a:bodyPr/>
          <a:lstStyle/>
          <a:p>
            <a:r>
              <a:rPr lang="en-US" sz="2400" b="1" dirty="0" smtClean="0"/>
              <a:t>WMS Decomposition</a:t>
            </a:r>
            <a:endParaRPr lang="en-US" sz="2400" b="1" dirty="0"/>
          </a:p>
        </p:txBody>
      </p:sp>
      <p:pic>
        <p:nvPicPr>
          <p:cNvPr id="1026" name="Picture 2" descr="C:\Users\Sydney\Desktop\MIT\Masdar Project\WMS Top Level Decomposition.jpg"/>
          <p:cNvPicPr>
            <a:picLocks noChangeAspect="1" noChangeArrowheads="1"/>
          </p:cNvPicPr>
          <p:nvPr/>
        </p:nvPicPr>
        <p:blipFill>
          <a:blip r:embed="rId3" cstate="print"/>
          <a:srcRect l="30513" t="25194" r="25385" b="20543"/>
          <a:stretch>
            <a:fillRect/>
          </a:stretch>
        </p:blipFill>
        <p:spPr bwMode="auto">
          <a:xfrm>
            <a:off x="1828800" y="762000"/>
            <a:ext cx="3886200" cy="316318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752600" y="609600"/>
            <a:ext cx="2012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Synthesis Template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212773" y="1686579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5857956" y="1745112"/>
            <a:ext cx="706276" cy="336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6136573" y="1457979"/>
            <a:ext cx="152400" cy="1524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41372" y="1534179"/>
            <a:ext cx="1712027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05748" y="1524000"/>
            <a:ext cx="174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Anaerobic Treatment</a:t>
            </a:r>
            <a:endParaRPr lang="en-US" sz="1400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212773" y="2084404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441372" y="1932004"/>
            <a:ext cx="1635827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12673" y="1949647"/>
            <a:ext cx="174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Anaerobic Digestion</a:t>
            </a:r>
            <a:endParaRPr lang="en-US" sz="1400" b="1" dirty="0"/>
          </a:p>
        </p:txBody>
      </p:sp>
      <p:sp>
        <p:nvSpPr>
          <p:cNvPr id="20" name="Rectangle 19"/>
          <p:cNvSpPr/>
          <p:nvPr/>
        </p:nvSpPr>
        <p:spPr>
          <a:xfrm>
            <a:off x="6136573" y="2326574"/>
            <a:ext cx="1524000" cy="492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96000" y="22860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Thermal Treatment</a:t>
            </a:r>
          </a:p>
          <a:p>
            <a:r>
              <a:rPr lang="en-US" sz="1400" b="1" dirty="0" smtClean="0"/>
              <a:t>(Waste to Energy)</a:t>
            </a:r>
            <a:endParaRPr lang="en-US" sz="1400" b="1" dirty="0"/>
          </a:p>
        </p:txBody>
      </p:sp>
      <p:sp>
        <p:nvSpPr>
          <p:cNvPr id="23" name="Rectangle 22"/>
          <p:cNvSpPr/>
          <p:nvPr/>
        </p:nvSpPr>
        <p:spPr>
          <a:xfrm>
            <a:off x="6123294" y="1066799"/>
            <a:ext cx="1649106" cy="327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095998" y="1066800"/>
            <a:ext cx="175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Biological Treatment</a:t>
            </a:r>
            <a:endParaRPr lang="en-US" sz="1400" b="1" dirty="0"/>
          </a:p>
        </p:txBody>
      </p:sp>
      <p:sp>
        <p:nvSpPr>
          <p:cNvPr id="31" name="Rectangle 30"/>
          <p:cNvSpPr/>
          <p:nvPr/>
        </p:nvSpPr>
        <p:spPr>
          <a:xfrm>
            <a:off x="6123296" y="2971799"/>
            <a:ext cx="658504" cy="327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096000" y="2971800"/>
            <a:ext cx="76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Landfill</a:t>
            </a:r>
            <a:endParaRPr lang="en-US" sz="1400" b="1" dirty="0"/>
          </a:p>
        </p:txBody>
      </p:sp>
      <p:sp>
        <p:nvSpPr>
          <p:cNvPr id="33" name="Rectangle 32"/>
          <p:cNvSpPr/>
          <p:nvPr/>
        </p:nvSpPr>
        <p:spPr>
          <a:xfrm>
            <a:off x="6123296" y="685799"/>
            <a:ext cx="1268104" cy="327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096000" y="682823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Central Sorting</a:t>
            </a:r>
            <a:endParaRPr lang="en-US" sz="1400" b="1" dirty="0"/>
          </a:p>
        </p:txBody>
      </p:sp>
      <p:sp>
        <p:nvSpPr>
          <p:cNvPr id="36" name="Rectangle 35"/>
          <p:cNvSpPr/>
          <p:nvPr/>
        </p:nvSpPr>
        <p:spPr>
          <a:xfrm>
            <a:off x="6019800" y="609600"/>
            <a:ext cx="2209800" cy="281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343400" y="1276709"/>
            <a:ext cx="1669211" cy="780691"/>
          </a:xfrm>
          <a:prstGeom prst="straightConnector1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341998" y="2412221"/>
            <a:ext cx="1682944" cy="499273"/>
          </a:xfrm>
          <a:prstGeom prst="straightConnector1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00400" y="2417137"/>
            <a:ext cx="2820838" cy="1016176"/>
          </a:xfrm>
          <a:prstGeom prst="straightConnector1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200400" y="621102"/>
            <a:ext cx="2820838" cy="1436298"/>
          </a:xfrm>
          <a:prstGeom prst="straightConnector1">
            <a:avLst/>
          </a:prstGeom>
          <a:ln w="317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469573" y="4886979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2483372" y="5552622"/>
            <a:ext cx="1944773" cy="2763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/>
          <p:cNvSpPr/>
          <p:nvPr/>
        </p:nvSpPr>
        <p:spPr>
          <a:xfrm>
            <a:off x="3393373" y="4658379"/>
            <a:ext cx="152400" cy="1524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698172" y="4734579"/>
            <a:ext cx="1788228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662548" y="4735033"/>
            <a:ext cx="212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Central Collection Site</a:t>
            </a:r>
            <a:endParaRPr lang="en-US" sz="1400" b="1" dirty="0"/>
          </a:p>
        </p:txBody>
      </p:sp>
      <p:sp>
        <p:nvSpPr>
          <p:cNvPr id="60" name="Rectangle 59"/>
          <p:cNvSpPr/>
          <p:nvPr/>
        </p:nvSpPr>
        <p:spPr>
          <a:xfrm>
            <a:off x="3380096" y="3886199"/>
            <a:ext cx="2334904" cy="327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352800" y="3883223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Waste Transportation System</a:t>
            </a:r>
            <a:endParaRPr lang="en-US" sz="1400" b="1" dirty="0"/>
          </a:p>
        </p:txBody>
      </p:sp>
      <p:sp>
        <p:nvSpPr>
          <p:cNvPr id="62" name="Rectangle 61"/>
          <p:cNvSpPr/>
          <p:nvPr/>
        </p:nvSpPr>
        <p:spPr>
          <a:xfrm>
            <a:off x="3276600" y="3810000"/>
            <a:ext cx="2743200" cy="29718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380096" y="4280809"/>
            <a:ext cx="1953904" cy="3278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352800" y="4277833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Waste Collection System</a:t>
            </a:r>
            <a:endParaRPr lang="en-US" sz="1400" b="1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476706" y="5302196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05304" y="5149796"/>
            <a:ext cx="2238295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657600" y="5178623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Low Density Materials Banks</a:t>
            </a:r>
            <a:endParaRPr lang="en-US" sz="1400" b="1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3465445" y="5715000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694043" y="5562600"/>
            <a:ext cx="2238295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646339" y="559142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High Density Materials Banks</a:t>
            </a:r>
            <a:endParaRPr lang="en-US" sz="1400" b="1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476706" y="6136575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705304" y="5984175"/>
            <a:ext cx="2238295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657600" y="6013002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Street Side Containers</a:t>
            </a:r>
            <a:endParaRPr lang="en-US" sz="1400" b="1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479322" y="6534827"/>
            <a:ext cx="228600" cy="15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707920" y="6382427"/>
            <a:ext cx="2238295" cy="340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3660216" y="6411254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Kerbside</a:t>
            </a:r>
            <a:r>
              <a:rPr lang="en-US" sz="1400" b="1" dirty="0" smtClean="0"/>
              <a:t> Collection</a:t>
            </a:r>
            <a:endParaRPr lang="en-US" sz="1400" b="1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4347713" y="3071004"/>
            <a:ext cx="1673525" cy="764572"/>
          </a:xfrm>
          <a:prstGeom prst="straightConnector1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4313207" y="3431876"/>
            <a:ext cx="448574" cy="372373"/>
          </a:xfrm>
          <a:prstGeom prst="straightConnector1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16200000" flipH="1">
            <a:off x="2866845" y="3401682"/>
            <a:ext cx="734683" cy="104955"/>
          </a:xfrm>
          <a:prstGeom prst="straightConnector1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6200000" flipH="1">
            <a:off x="1585104" y="5044296"/>
            <a:ext cx="3316857" cy="86264"/>
          </a:xfrm>
          <a:prstGeom prst="straightConnector1">
            <a:avLst/>
          </a:prstGeom>
          <a:ln w="317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7" grpId="0" animBg="1"/>
      <p:bldP spid="18" grpId="0"/>
      <p:bldP spid="20" grpId="0" animBg="1"/>
      <p:bldP spid="21" grpId="0"/>
      <p:bldP spid="23" grpId="0" animBg="1"/>
      <p:bldP spid="24" grpId="0"/>
      <p:bldP spid="31" grpId="0" animBg="1"/>
      <p:bldP spid="32" grpId="0"/>
      <p:bldP spid="33" grpId="0" animBg="1"/>
      <p:bldP spid="34" grpId="0"/>
      <p:bldP spid="36" grpId="0" animBg="1"/>
      <p:bldP spid="48" grpId="0" animBg="1"/>
      <p:bldP spid="49" grpId="0" animBg="1"/>
      <p:bldP spid="50" grpId="0"/>
      <p:bldP spid="60" grpId="0" animBg="1"/>
      <p:bldP spid="61" grpId="0"/>
      <p:bldP spid="62" grpId="0" animBg="1"/>
      <p:bldP spid="63" grpId="0" animBg="1"/>
      <p:bldP spid="64" grpId="0"/>
      <p:bldP spid="69" grpId="0" animBg="1"/>
      <p:bldP spid="70" grpId="0"/>
      <p:bldP spid="72" grpId="0" animBg="1"/>
      <p:bldP spid="73" grpId="0"/>
      <p:bldP spid="75" grpId="0" animBg="1"/>
      <p:bldP spid="76" grpId="0"/>
      <p:bldP spid="78" grpId="0" animBg="1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 Management Synthesis</a:t>
            </a:r>
            <a:endParaRPr lang="en-US" dirty="0"/>
          </a:p>
        </p:txBody>
      </p:sp>
      <p:pic>
        <p:nvPicPr>
          <p:cNvPr id="2050" name="Picture 2" descr="C:\Users\Sydney\Desktop\MIT\Masdar Project\WMS Mod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57200"/>
            <a:ext cx="7129462" cy="6314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Waste Management </a:t>
            </a:r>
            <a:r>
              <a:rPr lang="en-US" dirty="0" smtClean="0"/>
              <a:t>System Synthesis</a:t>
            </a:r>
            <a:br>
              <a:rPr lang="en-US" dirty="0" smtClean="0"/>
            </a:br>
            <a:r>
              <a:rPr lang="en-US" dirty="0" smtClean="0"/>
              <a:t>Interactions with other Subsystems</a:t>
            </a:r>
            <a:endParaRPr lang="en-US" dirty="0"/>
          </a:p>
        </p:txBody>
      </p:sp>
      <p:pic>
        <p:nvPicPr>
          <p:cNvPr id="1026" name="Picture 2" descr="C:\Users\Sydney\Desktop\MIT\Masdar Project\Masdar Code\masdar\waste\WasteManagementV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90600"/>
            <a:ext cx="6858000" cy="503182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934200" y="32766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Thermal Treatment</a:t>
            </a:r>
            <a:endParaRPr lang="en-US" sz="1600" b="1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rot="10800000" flipV="1">
            <a:off x="5867400" y="3445876"/>
            <a:ext cx="1066800" cy="6689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5638800" y="4419599"/>
            <a:ext cx="457203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7400" y="43434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To Energy Generation Layer</a:t>
            </a:r>
            <a:endParaRPr lang="en-US" sz="1600" b="1" dirty="0"/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6019800" y="4190998"/>
            <a:ext cx="1219200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05332" y="400493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Biological Treatment</a:t>
            </a:r>
            <a:endParaRPr lang="en-US" sz="1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0" y="12954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Driven by Building System</a:t>
            </a:r>
            <a:endParaRPr lang="en-US" sz="1600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6019800" y="1600200"/>
            <a:ext cx="1143000" cy="228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2800" y="20574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Driven by Transportation System</a:t>
            </a:r>
            <a:endParaRPr lang="en-US" sz="1600" b="1" dirty="0"/>
          </a:p>
        </p:txBody>
      </p:sp>
      <p:cxnSp>
        <p:nvCxnSpPr>
          <p:cNvPr id="21" name="Straight Arrow Connector 20"/>
          <p:cNvCxnSpPr/>
          <p:nvPr/>
        </p:nvCxnSpPr>
        <p:spPr>
          <a:xfrm rot="10800000" flipV="1">
            <a:off x="5867400" y="2438400"/>
            <a:ext cx="12954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514600" y="4267201"/>
            <a:ext cx="2895600" cy="7619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76400" y="3962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Central Sorting Facility</a:t>
            </a:r>
            <a:endParaRPr lang="en-US" sz="1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00200" y="2362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Consumes energy, water, land</a:t>
            </a:r>
            <a:endParaRPr lang="en-US" sz="16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590800" y="2895600"/>
            <a:ext cx="2438400" cy="99060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Waste Management System Model DSM</a:t>
            </a:r>
            <a:endParaRPr lang="en-US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76400" y="762000"/>
          <a:ext cx="5224791" cy="5378696"/>
        </p:xfrm>
        <a:graphic>
          <a:graphicData uri="http://schemas.openxmlformats.org/drawingml/2006/table">
            <a:tbl>
              <a:tblPr/>
              <a:tblGrid>
                <a:gridCol w="1728065"/>
                <a:gridCol w="199366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  <a:gridCol w="219824"/>
              </a:tblGrid>
              <a:tr h="1905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Land Consuming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Transportation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Consuming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Water Consuming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Residential Waste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Commercial Waste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Delivered Waste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Collection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Sorting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MRF Sorting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RDF Sorting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Biological Treatment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Thermal Treatment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Landfill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Materials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Generating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Land Consuming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Transportation Consuming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Consuming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Water Consuming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vert="vert27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Residential Waste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Commercial Waste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 Delivered Waste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Collection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Waste Sorting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MRF Sorting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RDF Sorting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Biological Treatment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Thermal Treatment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6D0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Landfill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Materials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710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Energy Generating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8243" marR="8243" marT="82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7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086601" y="1143000"/>
            <a:ext cx="2057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Model </a:t>
            </a:r>
            <a:r>
              <a:rPr lang="en-US" dirty="0" smtClean="0"/>
              <a:t>based on IWM-2</a:t>
            </a:r>
            <a:r>
              <a:rPr lang="en-US" b="1" dirty="0" smtClean="0"/>
              <a:t> </a:t>
            </a:r>
            <a:r>
              <a:rPr lang="en-US" dirty="0" smtClean="0"/>
              <a:t>developed by McDougall </a:t>
            </a:r>
            <a:r>
              <a:rPr lang="en-US" dirty="0" smtClean="0"/>
              <a:t>et </a:t>
            </a:r>
            <a:r>
              <a:rPr lang="en-US" dirty="0" smtClean="0"/>
              <a:t>al.  (commonly referenced model in the literature)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2895600"/>
            <a:ext cx="1748289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1600200" y="152400"/>
            <a:ext cx="320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3200" b="1" dirty="0" smtClean="0">
                <a:latin typeface="Candara" pitchFamily="34" charset="0"/>
                <a:cs typeface="+mn-cs"/>
              </a:rPr>
              <a:t>Formulation</a:t>
            </a:r>
            <a:endParaRPr lang="en-US" sz="3200" b="1" dirty="0" smtClean="0">
              <a:latin typeface="Candara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090514MBSEMASDARPresentat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090514MBSEMASDARPresentation</Template>
  <TotalTime>4537</TotalTime>
  <Words>1199</Words>
  <Application>Microsoft Office PowerPoint</Application>
  <PresentationFormat>On-screen Show (4:3)</PresentationFormat>
  <Paragraphs>538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090514MBSEMASDARPresentation</vt:lpstr>
      <vt:lpstr>Slide 1</vt:lpstr>
      <vt:lpstr>Slide 2</vt:lpstr>
      <vt:lpstr>Masdar Waste Management System (WMS) Summary</vt:lpstr>
      <vt:lpstr>Masdar Waste Management System Summary (Cont)</vt:lpstr>
      <vt:lpstr>WMS Decomposition</vt:lpstr>
      <vt:lpstr>Waste Management Synthesis</vt:lpstr>
      <vt:lpstr>Waste Management System Synthesis Interactions with other Subsystems</vt:lpstr>
      <vt:lpstr>Waste Management System Model DSM</vt:lpstr>
      <vt:lpstr>Slide 9</vt:lpstr>
      <vt:lpstr>MRF Sorting</vt:lpstr>
      <vt:lpstr>RDF Sorting</vt:lpstr>
      <vt:lpstr>Biological Treatment</vt:lpstr>
      <vt:lpstr>Thermal Treatment</vt:lpstr>
      <vt:lpstr>Slide 14</vt:lpstr>
    </vt:vector>
  </TitlesOfParts>
  <Company>Massachusetts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Campus User</dc:creator>
  <cp:lastModifiedBy>Sydney Do</cp:lastModifiedBy>
  <cp:revision>210</cp:revision>
  <dcterms:created xsi:type="dcterms:W3CDTF">2009-10-30T19:16:09Z</dcterms:created>
  <dcterms:modified xsi:type="dcterms:W3CDTF">2011-09-09T08:46:49Z</dcterms:modified>
</cp:coreProperties>
</file>